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256" r:id="rId2"/>
    <p:sldId id="271" r:id="rId3"/>
    <p:sldId id="404" r:id="rId4"/>
    <p:sldId id="461" r:id="rId5"/>
    <p:sldId id="463" r:id="rId6"/>
    <p:sldId id="460" r:id="rId7"/>
    <p:sldId id="439" r:id="rId8"/>
    <p:sldId id="453" r:id="rId9"/>
    <p:sldId id="440" r:id="rId10"/>
    <p:sldId id="441" r:id="rId11"/>
    <p:sldId id="442" r:id="rId12"/>
    <p:sldId id="450" r:id="rId13"/>
    <p:sldId id="447" r:id="rId14"/>
    <p:sldId id="449" r:id="rId15"/>
    <p:sldId id="464" r:id="rId16"/>
    <p:sldId id="459" r:id="rId17"/>
    <p:sldId id="465" r:id="rId18"/>
    <p:sldId id="466" r:id="rId19"/>
    <p:sldId id="445" r:id="rId20"/>
    <p:sldId id="430" r:id="rId21"/>
    <p:sldId id="43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858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SNG – „živo“ uključenje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430" y="152400"/>
            <a:ext cx="7229139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456" y="1586484"/>
            <a:ext cx="6927088" cy="519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5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321" y="1574292"/>
            <a:ext cx="7807358" cy="520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19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09750"/>
            <a:ext cx="3296505" cy="4953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00" y="1809750"/>
            <a:ext cx="6578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62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600200"/>
            <a:ext cx="777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57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060" y="1600200"/>
            <a:ext cx="779188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7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734800" cy="5334000"/>
          </a:xfrm>
        </p:spPr>
        <p:txBody>
          <a:bodyPr>
            <a:normAutofit/>
          </a:bodyPr>
          <a:lstStyle/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Priprema za uključenje: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Dežurni urednik upoznaje dežurnog organizatora sa projektnim zadatkom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Dežurni organizator obaveštava dežurnu SNG ekipu o projektnom zadatku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šta, gde, kada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način realizacije (jedna ili više kamera)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potrebna ekipa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u slučaju potrebe upućuje dopis za akreditaciju ekipe  realizacije</a:t>
            </a:r>
          </a:p>
          <a:p>
            <a:pPr marL="1527175" lvl="2" indent="-2746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obaveštava odeljenje externala o projeknom zadatku kako bi se obezbedio  slobodan transponder na odgovarajućem satelitu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4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294BE1-8494-C325-A9C6-F6F38127E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152" y="1552744"/>
            <a:ext cx="6623696" cy="512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t-BR" dirty="0">
                <a:latin typeface="Corbel" pitchFamily="34" charset="0"/>
              </a:rPr>
              <a:t>Po pristizanju SNG na mesto događaja obavlja se</a:t>
            </a:r>
            <a:r>
              <a:rPr lang="sr-Latn-RS" dirty="0">
                <a:latin typeface="Corbel" pitchFamily="34" charset="0"/>
              </a:rPr>
              <a:t>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616075" lvl="4" indent="-27622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usmeravanje UP LINKA (na osnovu koordinata koje su dobijene od dež. organizatora)</a:t>
            </a:r>
          </a:p>
          <a:p>
            <a:pPr marL="1616075" lvl="4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postavljanje i priključenje rasvete</a:t>
            </a:r>
          </a:p>
          <a:p>
            <a:pPr marL="1616075" lvl="4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postavka kamera</a:t>
            </a:r>
          </a:p>
          <a:p>
            <a:pPr marL="1616075" lvl="4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postavka mikrofona ili uzimanje modulacije</a:t>
            </a:r>
          </a:p>
          <a:p>
            <a:pPr marL="1616075" lvl="4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postavka video monitoringa i audio kontrole za izveštača</a:t>
            </a:r>
          </a:p>
          <a:p>
            <a:pPr marL="1616075" lvl="4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provera komunikacije sa režijom</a:t>
            </a:r>
          </a:p>
          <a:p>
            <a:pPr marL="1616075" lvl="4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provera prijema i kvaliteta audio/video signala koji se šalje putem linka. </a:t>
            </a:r>
            <a:r>
              <a:rPr lang="hr-HR" dirty="0"/>
              <a:t>	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87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9AA2A-CCBC-2756-88BC-82FF613C7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C23DB-1A73-ACAD-DD50-10DB5BE7C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Pre samog uključenja, obavlja se dogovor između izveštača i realizatora, zatim se emituje džingl za taj događaj, a potom sledi najava iz studija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izveštač na objektu pomoću slušalica ima audio kontrolu TV programa iz studija.	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B5F7FC-3623-8752-5DA7-F8924E561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1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428" y="1600200"/>
            <a:ext cx="725714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2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820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SNG</a:t>
            </a:r>
            <a:r>
              <a:rPr lang="vi-VN" dirty="0">
                <a:latin typeface="Corbel" pitchFamily="34" charset="0"/>
              </a:rPr>
              <a:t> (satellite news gathering)</a:t>
            </a:r>
            <a:r>
              <a:rPr lang="sr-Latn-RS" dirty="0">
                <a:latin typeface="Corbel" pitchFamily="34" charset="0"/>
              </a:rPr>
              <a:t> obezbeđuje</a:t>
            </a:r>
            <a:r>
              <a:rPr lang="vi-VN" dirty="0">
                <a:latin typeface="Corbel" pitchFamily="34" charset="0"/>
              </a:rPr>
              <a:t> „živo„ uključenje sa bilo kog mesta</a:t>
            </a:r>
            <a:r>
              <a:rPr lang="sr-Latn-RS" dirty="0">
                <a:latin typeface="Corbel" pitchFamily="34" charset="0"/>
              </a:rPr>
              <a:t> na svetu</a:t>
            </a:r>
          </a:p>
          <a:p>
            <a:pPr marL="963676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vozilo sa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UP LINK </a:t>
            </a:r>
            <a:r>
              <a:rPr lang="vi-VN" dirty="0">
                <a:latin typeface="Corbel" pitchFamily="34" charset="0"/>
              </a:rPr>
              <a:t>stanicom (unutar vozila predajnik, a na krovu pokretna parabolična antena)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šalje TV signal ka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satelitu</a:t>
            </a:r>
            <a:r>
              <a:rPr lang="vi-VN" dirty="0">
                <a:latin typeface="Corbel" pitchFamily="34" charset="0"/>
              </a:rPr>
              <a:t> (na zakupljeni transponder), gde se signal pojačava, a zatim vraća na Zemlju, i prima se prijemnom paraboličnom antenom matične TV stanice a zatim prosleđuje  direktno u program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210800" cy="5334000"/>
          </a:xfrm>
        </p:spPr>
        <p:txBody>
          <a:bodyPr>
            <a:normAutofit/>
          </a:bodyPr>
          <a:lstStyle/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dirty="0"/>
          </a:p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dirty="0"/>
          </a:p>
          <a:p>
            <a:pPr marL="963613" lvl="2" indent="-3429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hr-HR" dirty="0"/>
              <a:t>TV ekipa za realizaciju sa SNG: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organizator</a:t>
            </a: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tehničko vođstvo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(tehničar, video mikser, tonski realizator)</a:t>
            </a:r>
            <a:endParaRPr lang="vi-VN" sz="2400" dirty="0">
              <a:solidFill>
                <a:srgbClr val="C00000"/>
              </a:solidFill>
              <a:latin typeface="Corbel" pitchFamily="34" charset="0"/>
            </a:endParaRP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amerman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(rasvetljivač)</a:t>
            </a: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novinar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4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9282" y="1566723"/>
            <a:ext cx="6953436" cy="521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2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594" y="1524000"/>
            <a:ext cx="7928812" cy="527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4702" y="1600200"/>
            <a:ext cx="7681098" cy="51207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8913" y="3200400"/>
            <a:ext cx="4194487" cy="352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5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958" y="76200"/>
            <a:ext cx="10342826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1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802" y="190500"/>
            <a:ext cx="10876473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2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1353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dirty="0">
                <a:latin typeface="Corbel" pitchFamily="34" charset="0"/>
              </a:rPr>
              <a:t>Tehnički uređaji koji se nalaze u SNG vozilu: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kamerni lanac (min. jedan, optimalno dva)</a:t>
            </a: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kontrola kamere (broj jedinica u odnosu na broj kamera)</a:t>
            </a: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video mikseta</a:t>
            </a: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audio mikseta (min. 4 ulaza)</a:t>
            </a: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magnetoskop </a:t>
            </a:r>
            <a:r>
              <a:rPr lang="sr-Latn-RS" dirty="0">
                <a:latin typeface="Corbel" pitchFamily="34" charset="0"/>
              </a:rPr>
              <a:t>/ EVS</a:t>
            </a:r>
            <a:endParaRPr lang="vi-VN" dirty="0">
              <a:latin typeface="Corbel" pitchFamily="34" charset="0"/>
            </a:endParaRP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predajnik </a:t>
            </a:r>
          </a:p>
          <a:p>
            <a:pPr marL="1327150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parabolična antena (link) sa pokretnim motorizovanim postoljem</a:t>
            </a: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1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467" y="1576889"/>
            <a:ext cx="6903065" cy="52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0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8848" y="1600200"/>
            <a:ext cx="837430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2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2683</TotalTime>
  <Words>351</Words>
  <Application>Microsoft Office PowerPoint</Application>
  <PresentationFormat>Widescreen</PresentationFormat>
  <Paragraphs>344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SNG – „živo“ uključenje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  <vt:lpstr>SNG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1048</cp:revision>
  <dcterms:created xsi:type="dcterms:W3CDTF">2006-08-16T00:00:00Z</dcterms:created>
  <dcterms:modified xsi:type="dcterms:W3CDTF">2025-08-06T15:43:45Z</dcterms:modified>
</cp:coreProperties>
</file>